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375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136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082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845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307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783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0153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1909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044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0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36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931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71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731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847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161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80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675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124744"/>
            <a:ext cx="6192688" cy="2346669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4"/>
                </a:solidFill>
              </a:rPr>
              <a:t>ПРОЕКТ КАК МЕХАНИЗМ ИЗМЕНЕНИЯ ПРАКТИКИ ШКОЛЬНОГО ВОСПИТАНИЯ</a:t>
            </a:r>
            <a:endParaRPr lang="ru-RU" sz="3200" b="1" dirty="0">
              <a:solidFill>
                <a:schemeClr val="accent4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4293096"/>
            <a:ext cx="3528392" cy="1270833"/>
          </a:xfrm>
        </p:spPr>
        <p:txBody>
          <a:bodyPr>
            <a:normAutofit fontScale="85000" lnSpcReduction="20000"/>
          </a:bodyPr>
          <a:lstStyle/>
          <a:p>
            <a:pPr indent="450215" algn="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ВР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Бычкова Анна Анатольевна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МБОУ Крюковская СОШ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208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6866" y="620689"/>
            <a:ext cx="6798734" cy="1598516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>
                <a:solidFill>
                  <a:schemeClr val="accent4"/>
                </a:solidFill>
              </a:rPr>
              <a:t>Что </a:t>
            </a:r>
            <a:r>
              <a:rPr lang="ru-RU" sz="3100" b="1" dirty="0">
                <a:solidFill>
                  <a:schemeClr val="accent4"/>
                </a:solidFill>
              </a:rPr>
              <a:t>дает использование проектной деятельности в воспитательной работе школы и класса?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u="sng" dirty="0"/>
              <a:t>Во-первых,</a:t>
            </a:r>
            <a:r>
              <a:rPr lang="ru-RU" dirty="0"/>
              <a:t> инновации в воспитательной деятельности позволяют включить </a:t>
            </a:r>
            <a:r>
              <a:rPr lang="ru-RU" dirty="0" smtClean="0"/>
              <a:t>большой </a:t>
            </a:r>
            <a:r>
              <a:rPr lang="ru-RU" dirty="0"/>
              <a:t>процент школьников, как в воспитательный, так и в учебный процесс в целом.</a:t>
            </a:r>
          </a:p>
          <a:p>
            <a:r>
              <a:rPr lang="ru-RU" u="sng" dirty="0"/>
              <a:t>Во-вторых,</a:t>
            </a:r>
            <a:r>
              <a:rPr lang="ru-RU" dirty="0"/>
              <a:t> проектная деятельность помогает как можно лучше организовать </a:t>
            </a:r>
            <a:r>
              <a:rPr lang="ru-RU" dirty="0" smtClean="0"/>
              <a:t>целенаправленное </a:t>
            </a:r>
            <a:r>
              <a:rPr lang="ru-RU" dirty="0"/>
              <a:t>сотрудничество в воспитании будущего поколения через </a:t>
            </a:r>
            <a:r>
              <a:rPr lang="ru-RU" dirty="0" smtClean="0"/>
              <a:t>активную</a:t>
            </a:r>
            <a:r>
              <a:rPr lang="ru-RU" dirty="0"/>
              <a:t>, творческую деятельность.</a:t>
            </a:r>
          </a:p>
          <a:p>
            <a:r>
              <a:rPr lang="ru-RU" u="sng" dirty="0"/>
              <a:t>В-третьих</a:t>
            </a:r>
            <a:r>
              <a:rPr lang="ru-RU" dirty="0"/>
              <a:t>, каждый проект позволяет увидеть в обыденном, что-то новое, </a:t>
            </a:r>
            <a:r>
              <a:rPr lang="ru-RU" dirty="0" smtClean="0"/>
              <a:t>рассмотреть </a:t>
            </a:r>
            <a:r>
              <a:rPr lang="ru-RU" dirty="0"/>
              <a:t>объект исследования под другим углом зрения. Он (проект) развивает умение, способности и мышление школьника; открывает новые возможности и раскрывает скрытый потенциал каждого; помогает совершенствоваться, общаться и прислушиваться; поддерживает и дает уверенность в себе, веру в свое «я».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052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/>
                </a:solidFill>
              </a:rPr>
              <a:t>ЧТО ТАКОЕ ПРОЕКТ?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accent4"/>
                </a:solidFill>
              </a:rPr>
              <a:t>Проект</a:t>
            </a:r>
            <a:r>
              <a:rPr lang="ru-RU" dirty="0" smtClean="0"/>
              <a:t> – это специально организованный учителем и самостоятельно выполняемый учащимися комплекс действий, завершающихся  созданием творческого продукта.</a:t>
            </a:r>
          </a:p>
          <a:p>
            <a:r>
              <a:rPr lang="ru-RU" b="1" dirty="0" smtClean="0">
                <a:solidFill>
                  <a:schemeClr val="accent4"/>
                </a:solidFill>
              </a:rPr>
              <a:t>Метод проекта</a:t>
            </a:r>
            <a:r>
              <a:rPr lang="ru-RU" dirty="0" smtClean="0"/>
              <a:t> – это одна из личностно-ориентированных технологий, в основе которой лежит развитие познавательных навыков учащихся, умений самостоятельно конструировать свои знания, ориентироваться в информационном пространстве, развитие критического и творческого мышления.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455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7067542" cy="130386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РАЗНОВИДНОСТИ </a:t>
            </a:r>
            <a:r>
              <a:rPr lang="ru-RU" b="1" dirty="0" smtClean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ПРОЕКТОВ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>
                <a:solidFill>
                  <a:schemeClr val="accent4"/>
                </a:solidFill>
              </a:rPr>
              <a:t>Информационный проект</a:t>
            </a:r>
          </a:p>
          <a:p>
            <a:r>
              <a:rPr lang="ru-RU" b="1" u="sng" dirty="0" smtClean="0">
                <a:solidFill>
                  <a:schemeClr val="accent4"/>
                </a:solidFill>
              </a:rPr>
              <a:t>Творческий </a:t>
            </a:r>
            <a:r>
              <a:rPr lang="ru-RU" b="1" u="sng" dirty="0" smtClean="0">
                <a:solidFill>
                  <a:schemeClr val="accent4"/>
                </a:solidFill>
              </a:rPr>
              <a:t>проект</a:t>
            </a:r>
          </a:p>
          <a:p>
            <a:r>
              <a:rPr lang="ru-RU" b="1" u="sng" dirty="0" smtClean="0">
                <a:solidFill>
                  <a:schemeClr val="accent4"/>
                </a:solidFill>
              </a:rPr>
              <a:t>Поисковый проект</a:t>
            </a:r>
          </a:p>
          <a:p>
            <a:r>
              <a:rPr lang="ru-RU" b="1" u="sng" dirty="0" smtClean="0">
                <a:solidFill>
                  <a:schemeClr val="accent4"/>
                </a:solidFill>
              </a:rPr>
              <a:t>Социальный проект</a:t>
            </a:r>
          </a:p>
          <a:p>
            <a:r>
              <a:rPr lang="ru-RU" b="1" u="sng" dirty="0" smtClean="0">
                <a:solidFill>
                  <a:schemeClr val="accent4"/>
                </a:solidFill>
              </a:rPr>
              <a:t>Приключенческий (игровой) проект</a:t>
            </a:r>
          </a:p>
          <a:p>
            <a:pPr marL="0" indent="0">
              <a:buNone/>
            </a:pPr>
            <a:endParaRPr lang="ru-RU" b="1" u="sng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44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>
                <a:solidFill>
                  <a:schemeClr val="accent4"/>
                </a:solidFill>
              </a:rPr>
              <a:t>Творческий проект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амостоятельная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коллективная работа учащихся, предусматривающая создание готового изделия или получение общественного полезного результата, и содержащая субъективную или объективную новизну. 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Продукт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проекта: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изделие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видеофильм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праздник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концерт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репортаж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фотовыставка и т.п.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177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/>
                </a:solidFill>
              </a:rPr>
              <a:t>ОБРАЗОВАТЕЛЬНЫЙ ПОТЕНЦИАЛ </a:t>
            </a:r>
            <a:r>
              <a:rPr lang="ru-RU" b="1" dirty="0" smtClean="0">
                <a:solidFill>
                  <a:schemeClr val="accent4"/>
                </a:solidFill>
              </a:rPr>
              <a:t>ПРОЕКТА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создаёт </a:t>
            </a:r>
            <a:r>
              <a:rPr lang="ru-RU" dirty="0"/>
              <a:t>у обучающихся образ цельного знания; </a:t>
            </a:r>
          </a:p>
          <a:p>
            <a:r>
              <a:rPr lang="ru-RU" dirty="0" smtClean="0"/>
              <a:t>повышает </a:t>
            </a:r>
            <a:r>
              <a:rPr lang="ru-RU" dirty="0"/>
              <a:t>мотивацию обучающихся в получении дополнительных знаний; </a:t>
            </a:r>
          </a:p>
          <a:p>
            <a:r>
              <a:rPr lang="ru-RU" dirty="0"/>
              <a:t>и</a:t>
            </a:r>
            <a:r>
              <a:rPr lang="ru-RU" dirty="0" smtClean="0"/>
              <a:t>зучение </a:t>
            </a:r>
            <a:r>
              <a:rPr lang="ru-RU" dirty="0"/>
              <a:t>важнейших методов научного </a:t>
            </a:r>
            <a:r>
              <a:rPr lang="ru-RU" dirty="0" smtClean="0"/>
              <a:t>познания;</a:t>
            </a:r>
            <a:endParaRPr lang="ru-RU" dirty="0" smtClean="0"/>
          </a:p>
          <a:p>
            <a:r>
              <a:rPr lang="ru-RU" dirty="0"/>
              <a:t>интерпретация </a:t>
            </a:r>
            <a:r>
              <a:rPr lang="ru-RU" dirty="0" smtClean="0"/>
              <a:t>результатов.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65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>
                <a:solidFill>
                  <a:schemeClr val="accent4"/>
                </a:solidFill>
              </a:rPr>
              <a:t>Воспитывает</a:t>
            </a:r>
            <a:r>
              <a:rPr lang="ru-RU" b="1" u="sng" dirty="0" smtClean="0">
                <a:solidFill>
                  <a:schemeClr val="accent4"/>
                </a:solidFill>
              </a:rPr>
              <a:t>: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значимые общечеловеческие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ценности;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духовно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нравственные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ценности;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чувства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ответственности, самодисциплины; 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способности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самоорганизации; 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желания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делать свою работу качественно. 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175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>
                <a:solidFill>
                  <a:schemeClr val="accent4"/>
                </a:solidFill>
              </a:rPr>
              <a:t>Развивает</a:t>
            </a:r>
            <a:r>
              <a:rPr lang="ru-RU" b="1" u="sng" dirty="0" smtClean="0">
                <a:solidFill>
                  <a:schemeClr val="accent4"/>
                </a:solidFill>
              </a:rPr>
              <a:t>: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исследовательские и творческие способности личности; </a:t>
            </a:r>
          </a:p>
          <a:p>
            <a:r>
              <a:rPr lang="ru-RU" dirty="0" smtClean="0"/>
              <a:t>способность </a:t>
            </a:r>
            <a:r>
              <a:rPr lang="ru-RU" dirty="0"/>
              <a:t>к самоопределению и целеполаганию; </a:t>
            </a:r>
          </a:p>
          <a:p>
            <a:r>
              <a:rPr lang="ru-RU" dirty="0" smtClean="0"/>
              <a:t>умения </a:t>
            </a:r>
            <a:r>
              <a:rPr lang="ru-RU" dirty="0"/>
              <a:t>самостоятельно конструировать свои знания; </a:t>
            </a:r>
          </a:p>
          <a:p>
            <a:r>
              <a:rPr lang="ru-RU" dirty="0" smtClean="0"/>
              <a:t> </a:t>
            </a:r>
            <a:r>
              <a:rPr lang="ru-RU" dirty="0"/>
              <a:t>коммуникативные умения и навыки; </a:t>
            </a:r>
          </a:p>
          <a:p>
            <a:r>
              <a:rPr lang="ru-RU" dirty="0" smtClean="0"/>
              <a:t>способность </a:t>
            </a:r>
            <a:r>
              <a:rPr lang="ru-RU" dirty="0"/>
              <a:t>ориентироваться в информационном пространстве; </a:t>
            </a:r>
          </a:p>
          <a:p>
            <a:r>
              <a:rPr lang="ru-RU" dirty="0" smtClean="0"/>
              <a:t>умение </a:t>
            </a:r>
            <a:r>
              <a:rPr lang="ru-RU" dirty="0"/>
              <a:t>работать с различными типами текстов; </a:t>
            </a:r>
          </a:p>
          <a:p>
            <a:r>
              <a:rPr lang="ru-RU" dirty="0" smtClean="0"/>
              <a:t>умение </a:t>
            </a:r>
            <a:r>
              <a:rPr lang="ru-RU" dirty="0"/>
              <a:t>планировать свою работу и время; </a:t>
            </a:r>
          </a:p>
          <a:p>
            <a:r>
              <a:rPr lang="ru-RU" dirty="0" smtClean="0"/>
              <a:t>навыки </a:t>
            </a:r>
            <a:r>
              <a:rPr lang="ru-RU" dirty="0"/>
              <a:t>анализа и рефлексии, умение представить результаты своей </a:t>
            </a:r>
            <a:r>
              <a:rPr lang="ru-RU" dirty="0" smtClean="0"/>
              <a:t>работы.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303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4"/>
                </a:solidFill>
              </a:rPr>
              <a:t>Роли </a:t>
            </a:r>
            <a:r>
              <a:rPr lang="ru-RU" b="1" dirty="0" smtClean="0">
                <a:solidFill>
                  <a:schemeClr val="accent4"/>
                </a:solidFill>
              </a:rPr>
              <a:t>учителя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Энтузиаст</a:t>
            </a:r>
          </a:p>
          <a:p>
            <a:pPr lvl="0"/>
            <a:r>
              <a:rPr lang="ru-RU" dirty="0" smtClean="0"/>
              <a:t>Специалист</a:t>
            </a:r>
          </a:p>
          <a:p>
            <a:pPr lvl="0"/>
            <a:r>
              <a:rPr lang="ru-RU" dirty="0" smtClean="0"/>
              <a:t>Консультант</a:t>
            </a:r>
          </a:p>
          <a:p>
            <a:pPr lvl="0"/>
            <a:r>
              <a:rPr lang="ru-RU" dirty="0" smtClean="0"/>
              <a:t>Руководитель </a:t>
            </a:r>
          </a:p>
          <a:p>
            <a:pPr lvl="0"/>
            <a:r>
              <a:rPr lang="ru-RU" dirty="0" smtClean="0"/>
              <a:t>«</a:t>
            </a:r>
            <a:r>
              <a:rPr lang="ru-RU" dirty="0"/>
              <a:t>Человек, который задает </a:t>
            </a:r>
            <a:r>
              <a:rPr lang="ru-RU" dirty="0" smtClean="0"/>
              <a:t>вопросы»</a:t>
            </a:r>
          </a:p>
          <a:p>
            <a:pPr lvl="0"/>
            <a:r>
              <a:rPr lang="ru-RU" dirty="0" smtClean="0"/>
              <a:t>Координатор</a:t>
            </a:r>
          </a:p>
          <a:p>
            <a:pPr lvl="0"/>
            <a:r>
              <a:rPr lang="ru-RU" dirty="0" smtClean="0"/>
              <a:t>Эксперт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330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/>
                </a:solidFill>
              </a:rPr>
              <a:t>Компетентности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b="1" u="sng" dirty="0" smtClean="0"/>
              <a:t>коммуникативные</a:t>
            </a:r>
            <a:r>
              <a:rPr lang="ru-RU" dirty="0" smtClean="0"/>
              <a:t> </a:t>
            </a:r>
            <a:r>
              <a:rPr lang="ru-RU" dirty="0"/>
              <a:t>(навыки и желание работать сообща, взаимодействовать, нести взаимную ответственность, сотрудничать и т.д.);</a:t>
            </a:r>
          </a:p>
          <a:p>
            <a:pPr lvl="0"/>
            <a:r>
              <a:rPr lang="ru-RU" b="1" u="sng" dirty="0" smtClean="0"/>
              <a:t>информационно-коммуникационные</a:t>
            </a:r>
            <a:r>
              <a:rPr lang="ru-RU" dirty="0" smtClean="0"/>
              <a:t> </a:t>
            </a:r>
            <a:r>
              <a:rPr lang="ru-RU" dirty="0"/>
              <a:t>(посредством приобретения опыта </a:t>
            </a:r>
            <a:r>
              <a:rPr lang="ru-RU" dirty="0" smtClean="0"/>
              <a:t>поиска </a:t>
            </a:r>
            <a:r>
              <a:rPr lang="ru-RU" dirty="0"/>
              <a:t>нужной информации, в том числе через Интернет, отбора необходимых сведений, их печатного и электронного оформления, творческой презентации подобранных материалов);</a:t>
            </a:r>
          </a:p>
          <a:p>
            <a:pPr lvl="0"/>
            <a:r>
              <a:rPr lang="ru-RU" b="1" u="sng" smtClean="0"/>
              <a:t>личностные</a:t>
            </a:r>
            <a:r>
              <a:rPr lang="ru-RU" smtClean="0"/>
              <a:t> </a:t>
            </a:r>
            <a:r>
              <a:rPr lang="ru-RU" dirty="0"/>
              <a:t>(через опыт самостоятельности, ответственности, творческого самовыражения, </a:t>
            </a:r>
            <a:r>
              <a:rPr lang="ru-RU" dirty="0" err="1"/>
              <a:t>самопрезентации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435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165</TotalTime>
  <Words>435</Words>
  <Application>Microsoft Office PowerPoint</Application>
  <PresentationFormat>Экран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Garamond</vt:lpstr>
      <vt:lpstr>Times New Roman</vt:lpstr>
      <vt:lpstr>Wingdings</vt:lpstr>
      <vt:lpstr>Натуральные материалы</vt:lpstr>
      <vt:lpstr>ПРОЕКТ КАК МЕХАНИЗМ ИЗМЕНЕНИЯ ПРАКТИКИ ШКОЛЬНОГО ВОСПИТАНИЯ</vt:lpstr>
      <vt:lpstr>ЧТО ТАКОЕ ПРОЕКТ?</vt:lpstr>
      <vt:lpstr>РАЗНОВИДНОСТИ ПРОЕКТОВ</vt:lpstr>
      <vt:lpstr>Творческий проект</vt:lpstr>
      <vt:lpstr>ОБРАЗОВАТЕЛЬНЫЙ ПОТЕНЦИАЛ ПРОЕКТА</vt:lpstr>
      <vt:lpstr>Воспитывает:</vt:lpstr>
      <vt:lpstr>Развивает:</vt:lpstr>
      <vt:lpstr>Роли учителя</vt:lpstr>
      <vt:lpstr>Компетентности</vt:lpstr>
      <vt:lpstr> Что дает использование проектной деятельности в воспитательной работе школы и класса?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КАК МЕХАНИЗМ ИЗМЕНЕНИЯ ПРАКТИКИ ШКОЛЬНОГО ВОСПИТАНИЯ</dc:title>
  <dc:creator>Krukov</dc:creator>
  <cp:lastModifiedBy>User</cp:lastModifiedBy>
  <cp:revision>10</cp:revision>
  <dcterms:created xsi:type="dcterms:W3CDTF">2022-02-02T03:34:58Z</dcterms:created>
  <dcterms:modified xsi:type="dcterms:W3CDTF">2022-02-02T09:23:09Z</dcterms:modified>
</cp:coreProperties>
</file>